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7" r:id="rId10"/>
    <p:sldId id="268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62" r:id="rId20"/>
    <p:sldId id="298" r:id="rId21"/>
    <p:sldId id="299" r:id="rId22"/>
    <p:sldId id="273" r:id="rId23"/>
    <p:sldId id="272" r:id="rId24"/>
    <p:sldId id="275" r:id="rId25"/>
    <p:sldId id="278" r:id="rId26"/>
    <p:sldId id="279" r:id="rId27"/>
    <p:sldId id="300" r:id="rId28"/>
    <p:sldId id="283" r:id="rId29"/>
    <p:sldId id="284" r:id="rId30"/>
    <p:sldId id="277" r:id="rId31"/>
    <p:sldId id="305" r:id="rId32"/>
    <p:sldId id="304" r:id="rId33"/>
    <p:sldId id="303" r:id="rId34"/>
    <p:sldId id="302" r:id="rId35"/>
    <p:sldId id="280" r:id="rId36"/>
    <p:sldId id="281" r:id="rId37"/>
    <p:sldId id="301" r:id="rId38"/>
    <p:sldId id="306" r:id="rId39"/>
    <p:sldId id="28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1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4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6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09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32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63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36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63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27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9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8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1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7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0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3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2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3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3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c.ai/comment-fonctionne-le-deep-learning/" TargetMode="External"/><Relationship Id="rId2" Type="http://schemas.openxmlformats.org/officeDocument/2006/relationships/hyperlink" Target="https://siecledigital.fr/2016/12/22/machine-learning-deep-learning-ca-march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rWrEWfhTVg" TargetMode="External"/><Relationship Id="rId4" Type="http://schemas.openxmlformats.org/officeDocument/2006/relationships/hyperlink" Target="https://medium.com/france-school-of-ai/le-deep-learning-comment-fonctionne-lalgorithme-qui-a-bouscul%C3%A9-le-monde-de-l-intelligence-5e0f44bcc72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ABDE58-6745-8D4B-87EF-DEA74731F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94326B-69ED-F043-84BA-42E5544F76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45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09299"/>
            <a:ext cx="10304353" cy="5108028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est un sous-ensemble de </a:t>
            </a:r>
            <a:r>
              <a:rPr lang="fr-FR" dirty="0" err="1"/>
              <a:t>l’ia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Permet de s’attaquer a des problèmes trop complexes à résoudre pour l’homme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Objectif : développer un moteur de prédiction pour un cas d’utilisation (ex : suggestion de films)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20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B0B746-67E7-794C-A2B3-D5AA2053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" y="0"/>
            <a:ext cx="12173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0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D8C113C-62FF-454D-83D9-9A687A94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A826E6-FA61-DD4D-B061-B6B978A7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0416F1-2F1C-4647-B78C-95BF0708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1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A9207E-A79A-AE4E-88B4-5B613034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3" y="0"/>
            <a:ext cx="12088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97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62B7A1-61F7-254C-B604-DC6493B0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69"/>
            <a:ext cx="12192000" cy="67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654022"/>
            <a:ext cx="10304353" cy="510802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Trop compliqué dès lors qu’il y a trop d’entrées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27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09299"/>
            <a:ext cx="10304353" cy="510802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Trop compliqué dès lors qu’il y a trop d’entrées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Demande l’intervention d’un « spécialiste » pour extraire les caractéristiques intermédiaires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39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F6096B-D10F-C040-82D8-172D9A19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E614022-02EE-3D42-9010-6B7E289F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976832"/>
            <a:ext cx="9906000" cy="2504535"/>
          </a:xfrm>
        </p:spPr>
      </p:pic>
    </p:spTree>
    <p:extLst>
      <p:ext uri="{BB962C8B-B14F-4D97-AF65-F5344CB8AC3E}">
        <p14:creationId xmlns:p14="http://schemas.microsoft.com/office/powerpoint/2010/main" val="91996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AB81F-F08B-F14C-96ED-95B44C94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A77C10-888B-9047-81EE-71793CE71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L’intelligence artificielle</a:t>
            </a:r>
          </a:p>
          <a:p>
            <a:endParaRPr lang="fr-FR" dirty="0"/>
          </a:p>
          <a:p>
            <a:r>
              <a:rPr lang="fr-FR" dirty="0"/>
              <a:t>Le machine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Ses applications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6022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48B459-BD94-1E4F-9F7C-557E7BD9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5314"/>
            <a:ext cx="9905998" cy="1905000"/>
          </a:xfrm>
        </p:spPr>
        <p:txBody>
          <a:bodyPr/>
          <a:lstStyle/>
          <a:p>
            <a:pPr algn="ctr"/>
            <a:r>
              <a:rPr lang="fr-FR" dirty="0"/>
              <a:t>Quand </a:t>
            </a:r>
            <a:r>
              <a:rPr lang="fr-FR" dirty="0">
                <a:latin typeface="Andale Mono" panose="020B0509000000000004" pitchFamily="49" charset="0"/>
              </a:rPr>
              <a:t>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CE67DA-C38B-874A-9730-14C81B87A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56605"/>
            <a:ext cx="9905998" cy="3634596"/>
          </a:xfrm>
        </p:spPr>
        <p:txBody>
          <a:bodyPr/>
          <a:lstStyle/>
          <a:p>
            <a:r>
              <a:rPr lang="fr-FR" dirty="0"/>
              <a:t>Milieu des années 2000</a:t>
            </a:r>
          </a:p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  <a:p>
            <a:r>
              <a:rPr lang="fr-FR" dirty="0"/>
              <a:t>2012 : </a:t>
            </a:r>
            <a:r>
              <a:rPr lang="fr-FR" dirty="0" err="1"/>
              <a:t>Deep</a:t>
            </a:r>
            <a:r>
              <a:rPr lang="fr-FR" dirty="0"/>
              <a:t> Learning permet de gagner le Large </a:t>
            </a:r>
            <a:r>
              <a:rPr lang="fr-FR" dirty="0" err="1"/>
              <a:t>Scale</a:t>
            </a:r>
            <a:r>
              <a:rPr lang="fr-FR" dirty="0"/>
              <a:t> Visual </a:t>
            </a:r>
            <a:r>
              <a:rPr lang="fr-FR" dirty="0" err="1"/>
              <a:t>Regognition</a:t>
            </a:r>
            <a:r>
              <a:rPr lang="fr-FR" dirty="0"/>
              <a:t> Challenge</a:t>
            </a:r>
          </a:p>
          <a:p>
            <a:r>
              <a:rPr lang="fr-FR" dirty="0"/>
              <a:t>Plus grandes capacités de calcul</a:t>
            </a:r>
          </a:p>
          <a:p>
            <a:r>
              <a:rPr lang="fr-FR" dirty="0"/>
              <a:t>Plus grand nombre de données disponible (</a:t>
            </a:r>
            <a:r>
              <a:rPr lang="fr-FR" dirty="0" err="1"/>
              <a:t>imagenet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88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48C8A15-3259-5F4F-9347-7B3EE193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58091-1992-A345-B3FC-EA03607E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Comment ça marche </a:t>
            </a:r>
            <a:r>
              <a:rPr lang="fr-FR" dirty="0">
                <a:latin typeface="Andale Mono" panose="020B0509000000000004" pitchFamily="49" charset="0"/>
              </a:rPr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18114D-1D20-1E4D-9E52-B56E0913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719549"/>
            <a:ext cx="9905998" cy="3124201"/>
          </a:xfrm>
        </p:spPr>
        <p:txBody>
          <a:bodyPr/>
          <a:lstStyle/>
          <a:p>
            <a:r>
              <a:rPr lang="fr-FR" dirty="0"/>
              <a:t>Un réseau neuronal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1221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58091-1992-A345-B3FC-EA03607E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Comment ça marche </a:t>
            </a:r>
            <a:r>
              <a:rPr lang="fr-FR" dirty="0">
                <a:latin typeface="Andale Mono" panose="020B0509000000000004" pitchFamily="49" charset="0"/>
              </a:rPr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18114D-1D20-1E4D-9E52-B56E0913F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neuronal</a:t>
            </a:r>
          </a:p>
          <a:p>
            <a:endParaRPr lang="fr-FR" dirty="0"/>
          </a:p>
          <a:p>
            <a:r>
              <a:rPr lang="fr-FR" dirty="0"/>
              <a:t>Chaque neurone possède plusieurs couches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Input layer 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Hidden layer(s)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7105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La couche d’entrée reçoit les données d’entrée.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984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La couche d’entrée reçoit les données d’entrée.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Les couches cachées effectuent des calculs mathématiques sur les entrées.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2490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La couche d’entrée reçoit les données d’entrée.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Les couches cachées effectuent des calculs mathématiques sur les entrées.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La couche de sortie renvoie les données de sortie.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126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DC8FBA-4845-844E-BE82-737AEA31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18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6A18D-094C-9D4D-82EA-8D98F7F4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000" dirty="0"/>
              <a:t>Comment s’activent les neurones artificiels </a:t>
            </a:r>
            <a:r>
              <a:rPr lang="fr-FR" sz="3000" dirty="0">
                <a:latin typeface="Andale Mono" panose="020B0509000000000004" pitchFamily="49" charset="0"/>
              </a:rPr>
              <a:t>?</a:t>
            </a:r>
            <a:endParaRPr lang="fr-FR" sz="3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2BBA45-928D-E848-9329-F9CE2D6B1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neurone reçoit des signaux</a:t>
            </a:r>
          </a:p>
          <a:p>
            <a:endParaRPr lang="fr-FR" dirty="0"/>
          </a:p>
          <a:p>
            <a:r>
              <a:rPr lang="fr-FR" dirty="0"/>
              <a:t>Définit l’importance des signaux (en fonction du poids et du biais)</a:t>
            </a:r>
          </a:p>
          <a:p>
            <a:endParaRPr lang="fr-FR" dirty="0"/>
          </a:p>
          <a:p>
            <a:r>
              <a:rPr lang="fr-FR" dirty="0"/>
              <a:t>Émet un signal de sortie</a:t>
            </a:r>
          </a:p>
        </p:txBody>
      </p:sp>
    </p:spTree>
    <p:extLst>
      <p:ext uri="{BB962C8B-B14F-4D97-AF65-F5344CB8AC3E}">
        <p14:creationId xmlns:p14="http://schemas.microsoft.com/office/powerpoint/2010/main" val="1646167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Le poids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Le biais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L’activation (ou non)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540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F3A1-84D1-B548-AF75-7243142F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Naissance de l’intelligence artificielle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D83031-8A37-EB49-A650-F3F1E03C1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1956, </a:t>
            </a:r>
            <a:r>
              <a:rPr lang="fr-FR" dirty="0" err="1"/>
              <a:t>john</a:t>
            </a:r>
            <a:r>
              <a:rPr lang="fr-FR" dirty="0"/>
              <a:t> mc </a:t>
            </a:r>
            <a:r>
              <a:rPr lang="fr-FR" dirty="0" err="1"/>
              <a:t>carthy</a:t>
            </a:r>
            <a:r>
              <a:rPr lang="fr-FR" dirty="0"/>
              <a:t>, </a:t>
            </a:r>
            <a:r>
              <a:rPr lang="fr-FR" dirty="0" err="1"/>
              <a:t>marvin</a:t>
            </a:r>
            <a:r>
              <a:rPr lang="fr-FR" dirty="0"/>
              <a:t> </a:t>
            </a:r>
            <a:r>
              <a:rPr lang="fr-FR" dirty="0" err="1"/>
              <a:t>minksy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470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98BA8-6EBD-6D41-9DF1-A09B3AB7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Exemple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68C9B-EF03-BC40-983B-5FF29D01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Reconnaissance d’une image contenant un objet particulier</a:t>
            </a:r>
          </a:p>
        </p:txBody>
      </p:sp>
    </p:spTree>
    <p:extLst>
      <p:ext uri="{BB962C8B-B14F-4D97-AF65-F5344CB8AC3E}">
        <p14:creationId xmlns:p14="http://schemas.microsoft.com/office/powerpoint/2010/main" val="187780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Autofit/>
          </a:bodyPr>
          <a:lstStyle/>
          <a:p>
            <a:r>
              <a:rPr lang="fr-FR" dirty="0"/>
              <a:t>“entrainement” de l’ordinateur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Comparaison entre les prédictions de l’ordinateur et la réalité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481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Autofit/>
          </a:bodyPr>
          <a:lstStyle/>
          <a:p>
            <a:r>
              <a:rPr lang="fr-FR" dirty="0"/>
              <a:t>“entrainement” de l’ordinateur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Comparaison entre les prédictions de l’ordinateur et la réalité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Communication d’une “fonction de coût”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2894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Autofit/>
          </a:bodyPr>
          <a:lstStyle/>
          <a:p>
            <a:r>
              <a:rPr lang="fr-FR" dirty="0"/>
              <a:t>“entrainement” de l’ordinateur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Comparaison entre les prédictions de l’ordinateur et la réalité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Communication d’une “fonction de coût”</a:t>
            </a:r>
          </a:p>
          <a:p>
            <a:endParaRPr lang="fr-FR" dirty="0"/>
          </a:p>
          <a:p>
            <a:r>
              <a:rPr lang="fr-FR" dirty="0"/>
              <a:t>Dérivée de la fonction de coût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0512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Autofit/>
          </a:bodyPr>
          <a:lstStyle/>
          <a:p>
            <a:r>
              <a:rPr lang="fr-FR" dirty="0"/>
              <a:t>Initialisation puis “entrainement” de l’ordinateur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Comparaison entre les prédictions de l’ordinateur et la réalité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Communication d’une “fonction de coût”</a:t>
            </a:r>
          </a:p>
          <a:p>
            <a:endParaRPr lang="fr-FR" dirty="0"/>
          </a:p>
          <a:p>
            <a:r>
              <a:rPr lang="fr-FR" dirty="0"/>
              <a:t>Dérivée de la fonction de coût</a:t>
            </a:r>
          </a:p>
          <a:p>
            <a:endParaRPr lang="fr-FR" dirty="0"/>
          </a:p>
          <a:p>
            <a:r>
              <a:rPr lang="fr-FR" dirty="0"/>
              <a:t>Learning rate : hyper-</a:t>
            </a:r>
            <a:r>
              <a:rPr lang="fr-FR" dirty="0" err="1"/>
              <a:t>paremeter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3496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Autofit/>
          </a:bodyPr>
          <a:lstStyle/>
          <a:p>
            <a:r>
              <a:rPr lang="fr-FR" dirty="0"/>
              <a:t>Initialisation puis “entrainement” de l’ordinateur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Comparaison entre les prédictions de l’ordinateur et la réalité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Communication d’une “fonction de coût”</a:t>
            </a:r>
          </a:p>
          <a:p>
            <a:endParaRPr lang="fr-FR" dirty="0"/>
          </a:p>
          <a:p>
            <a:r>
              <a:rPr lang="fr-FR" dirty="0"/>
              <a:t>Dérivée de la fonction de coût</a:t>
            </a:r>
          </a:p>
          <a:p>
            <a:endParaRPr lang="fr-FR" dirty="0"/>
          </a:p>
          <a:p>
            <a:r>
              <a:rPr lang="fr-FR" dirty="0"/>
              <a:t>Learning rate : hyper-</a:t>
            </a:r>
            <a:r>
              <a:rPr lang="fr-FR" dirty="0" err="1"/>
              <a:t>parameter</a:t>
            </a:r>
            <a:endParaRPr lang="fr-FR" dirty="0"/>
          </a:p>
          <a:p>
            <a:endParaRPr lang="fr-FR" dirty="0"/>
          </a:p>
          <a:p>
            <a:r>
              <a:rPr lang="fr-FR" dirty="0"/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2304042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A56E0-47D7-7C44-8E5B-71788B0B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400" dirty="0"/>
              <a:t>Entraînement du réseau neuronal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9F9200-0392-BD44-B9ED-42C4EE9E5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d’un grand ensemble de données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Besoin d’une très grande puissance de calcul</a:t>
            </a:r>
          </a:p>
        </p:txBody>
      </p:sp>
    </p:spTree>
    <p:extLst>
      <p:ext uri="{BB962C8B-B14F-4D97-AF65-F5344CB8AC3E}">
        <p14:creationId xmlns:p14="http://schemas.microsoft.com/office/powerpoint/2010/main" val="3683096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14263A-E869-8340-8886-C953ED9F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61849"/>
            <a:ext cx="10304353" cy="51080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Reconnaissance vocale (</a:t>
            </a:r>
            <a:r>
              <a:rPr lang="fr-FR" dirty="0" err="1"/>
              <a:t>siri</a:t>
            </a:r>
            <a:r>
              <a:rPr lang="fr-FR" dirty="0"/>
              <a:t>)</a:t>
            </a:r>
          </a:p>
          <a:p>
            <a:pPr>
              <a:lnSpc>
                <a:spcPct val="150000"/>
              </a:lnSpc>
            </a:pPr>
            <a:r>
              <a:rPr lang="fr-FR" dirty="0"/>
              <a:t>Reconnaissance et </a:t>
            </a:r>
            <a:r>
              <a:rPr lang="fr-FR" dirty="0" err="1"/>
              <a:t>légendage</a:t>
            </a:r>
            <a:r>
              <a:rPr lang="fr-FR" dirty="0"/>
              <a:t> d’images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Tagging</a:t>
            </a:r>
            <a:r>
              <a:rPr lang="fr-FR" dirty="0"/>
              <a:t> automatique de morceaux de musique</a:t>
            </a:r>
          </a:p>
          <a:p>
            <a:pPr>
              <a:lnSpc>
                <a:spcPct val="150000"/>
              </a:lnSpc>
            </a:pPr>
            <a:r>
              <a:rPr lang="fr-FR" dirty="0"/>
              <a:t>Synthèse vocale</a:t>
            </a:r>
          </a:p>
          <a:p>
            <a:pPr>
              <a:lnSpc>
                <a:spcPct val="150000"/>
              </a:lnSpc>
            </a:pPr>
            <a:r>
              <a:rPr lang="fr-FR" dirty="0"/>
              <a:t>conduite autonome</a:t>
            </a:r>
          </a:p>
          <a:p>
            <a:pPr>
              <a:lnSpc>
                <a:spcPct val="150000"/>
              </a:lnSpc>
            </a:pPr>
            <a:r>
              <a:rPr lang="fr-FR" dirty="0"/>
              <a:t>Conception de nouvelles molécules pharmaceutiques</a:t>
            </a:r>
          </a:p>
          <a:p>
            <a:pPr>
              <a:lnSpc>
                <a:spcPct val="150000"/>
              </a:lnSpc>
            </a:pPr>
            <a:r>
              <a:rPr lang="fr-FR" dirty="0"/>
              <a:t>Détection de cellules cancéreuses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etc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826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BE8688-2EC3-0F43-B149-B042C20B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B8AA93-8B1E-864C-8F17-A14811F1F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0559"/>
            <a:ext cx="9905998" cy="3910642"/>
          </a:xfrm>
        </p:spPr>
        <p:txBody>
          <a:bodyPr>
            <a:normAutofit/>
          </a:bodyPr>
          <a:lstStyle/>
          <a:p>
            <a:r>
              <a:rPr lang="fr-FR" dirty="0">
                <a:effectLst/>
                <a:hlinkClick r:id="rId2"/>
              </a:rPr>
              <a:t>https://siecledigital.fr/2016/12/22/machine-learning-deep-learning-ca-marche/</a:t>
            </a:r>
            <a:endParaRPr lang="fr-FR" dirty="0">
              <a:effectLst/>
            </a:endParaRPr>
          </a:p>
          <a:p>
            <a:endParaRPr lang="fr-BE" dirty="0">
              <a:effectLst/>
            </a:endParaRPr>
          </a:p>
          <a:p>
            <a:r>
              <a:rPr lang="fr-FR" u="sng" dirty="0">
                <a:effectLst/>
                <a:hlinkClick r:id="rId3"/>
              </a:rPr>
              <a:t>https://mc.ai/comment-fonctionne-le-deep-learning/</a:t>
            </a:r>
            <a:endParaRPr lang="fr-FR" u="sng" dirty="0">
              <a:effectLst/>
            </a:endParaRPr>
          </a:p>
          <a:p>
            <a:endParaRPr lang="fr-FR" dirty="0"/>
          </a:p>
          <a:p>
            <a:r>
              <a:rPr lang="fr-FR" u="sng" dirty="0">
                <a:effectLst/>
                <a:hlinkClick r:id="rId4"/>
              </a:rPr>
              <a:t>https://medium.com/france-school-of-ai/le-deep-learning-comment-fonctionne-lalgorithme-qui-a-bouscul%C3%A9-le-monde-de-l-intelligence-5e0f44bcc72d</a:t>
            </a:r>
            <a:endParaRPr lang="fr-FR" u="sng" dirty="0">
              <a:effectLst/>
            </a:endParaRPr>
          </a:p>
          <a:p>
            <a:endParaRPr lang="fr-FR" u="sng" dirty="0">
              <a:effectLst/>
            </a:endParaRPr>
          </a:p>
          <a:p>
            <a:r>
              <a:rPr lang="fr-BE" dirty="0">
                <a:effectLst/>
                <a:hlinkClick r:id="rId5"/>
              </a:rPr>
              <a:t>https://www.youtube.com/watch?v=trWrEWfhTVg</a:t>
            </a:r>
            <a:endParaRPr lang="fr-B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992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F3A1-84D1-B548-AF75-7243142F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Naissance de l’intelligence artificielle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D83031-8A37-EB49-A650-F3F1E03C1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1956, </a:t>
            </a:r>
            <a:r>
              <a:rPr lang="fr-FR" dirty="0" err="1"/>
              <a:t>john</a:t>
            </a:r>
            <a:r>
              <a:rPr lang="fr-FR" dirty="0"/>
              <a:t> mc </a:t>
            </a:r>
            <a:r>
              <a:rPr lang="fr-FR" dirty="0" err="1"/>
              <a:t>carthy</a:t>
            </a:r>
            <a:r>
              <a:rPr lang="fr-FR" dirty="0"/>
              <a:t>, </a:t>
            </a:r>
            <a:r>
              <a:rPr lang="fr-FR" dirty="0" err="1"/>
              <a:t>marvin</a:t>
            </a:r>
            <a:r>
              <a:rPr lang="fr-FR" dirty="0"/>
              <a:t> </a:t>
            </a:r>
            <a:r>
              <a:rPr lang="fr-FR" dirty="0" err="1"/>
              <a:t>minksy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IA : </a:t>
            </a:r>
            <a:r>
              <a:rPr lang="fr-FR" dirty="0" err="1"/>
              <a:t>materiel</a:t>
            </a:r>
            <a:r>
              <a:rPr lang="fr-FR" dirty="0"/>
              <a:t> ou logiciel qui présente un comportement qui semble intelligent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484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F3A1-84D1-B548-AF75-7243142F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Naissance de l’intelligence artificielle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D83031-8A37-EB49-A650-F3F1E03C1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1956, </a:t>
            </a:r>
            <a:r>
              <a:rPr lang="fr-FR" dirty="0" err="1"/>
              <a:t>john</a:t>
            </a:r>
            <a:r>
              <a:rPr lang="fr-FR" dirty="0"/>
              <a:t> mc </a:t>
            </a:r>
            <a:r>
              <a:rPr lang="fr-FR" dirty="0" err="1"/>
              <a:t>carthy</a:t>
            </a:r>
            <a:r>
              <a:rPr lang="fr-FR" dirty="0"/>
              <a:t>, </a:t>
            </a:r>
            <a:r>
              <a:rPr lang="fr-FR" dirty="0" err="1"/>
              <a:t>marvin</a:t>
            </a:r>
            <a:r>
              <a:rPr lang="fr-FR" dirty="0"/>
              <a:t> </a:t>
            </a:r>
            <a:r>
              <a:rPr lang="fr-FR" dirty="0" err="1"/>
              <a:t>minksy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IA : </a:t>
            </a:r>
            <a:r>
              <a:rPr lang="fr-FR" dirty="0" err="1"/>
              <a:t>materiel</a:t>
            </a:r>
            <a:r>
              <a:rPr lang="fr-FR" dirty="0"/>
              <a:t> ou logiciel qui présente un comportement qui semble intelligent</a:t>
            </a:r>
          </a:p>
          <a:p>
            <a:endParaRPr lang="fr-FR" dirty="0"/>
          </a:p>
          <a:p>
            <a:r>
              <a:rPr lang="fr-FR" dirty="0"/>
              <a:t>IA limité par la complexité de programmer des algorithmes à la main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022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F3A1-84D1-B548-AF75-7243142F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Naissance de l’intelligence artificielle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D83031-8A37-EB49-A650-F3F1E03C1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1956, </a:t>
            </a:r>
            <a:r>
              <a:rPr lang="fr-FR" dirty="0" err="1"/>
              <a:t>john</a:t>
            </a:r>
            <a:r>
              <a:rPr lang="fr-FR" dirty="0"/>
              <a:t> mc </a:t>
            </a:r>
            <a:r>
              <a:rPr lang="fr-FR" dirty="0" err="1"/>
              <a:t>carthy</a:t>
            </a:r>
            <a:r>
              <a:rPr lang="fr-FR" dirty="0"/>
              <a:t>, </a:t>
            </a:r>
            <a:r>
              <a:rPr lang="fr-FR" dirty="0" err="1"/>
              <a:t>marvin</a:t>
            </a:r>
            <a:r>
              <a:rPr lang="fr-FR" dirty="0"/>
              <a:t> </a:t>
            </a:r>
            <a:r>
              <a:rPr lang="fr-FR" dirty="0" err="1"/>
              <a:t>minksy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IA : </a:t>
            </a:r>
            <a:r>
              <a:rPr lang="fr-FR" dirty="0" err="1"/>
              <a:t>materiel</a:t>
            </a:r>
            <a:r>
              <a:rPr lang="fr-FR" dirty="0"/>
              <a:t> ou logiciel qui présente un comportement qui semble intelligent</a:t>
            </a:r>
          </a:p>
          <a:p>
            <a:endParaRPr lang="fr-FR" dirty="0"/>
          </a:p>
          <a:p>
            <a:r>
              <a:rPr lang="fr-FR" dirty="0"/>
              <a:t>IA limité par la complexité de programmer des algorithmes à la main</a:t>
            </a:r>
          </a:p>
          <a:p>
            <a:endParaRPr lang="fr-FR" dirty="0"/>
          </a:p>
          <a:p>
            <a:r>
              <a:rPr lang="fr-FR" dirty="0"/>
              <a:t>Objectif =&gt; transférer la difficulté du programmeur au programme</a:t>
            </a:r>
          </a:p>
        </p:txBody>
      </p:sp>
    </p:spTree>
    <p:extLst>
      <p:ext uri="{BB962C8B-B14F-4D97-AF65-F5344CB8AC3E}">
        <p14:creationId xmlns:p14="http://schemas.microsoft.com/office/powerpoint/2010/main" val="405465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0012F-6059-9045-B71D-205E0D51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machine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1885E94-6A4C-804A-8DFE-06D3C8AEF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058851"/>
            <a:ext cx="9906000" cy="2340498"/>
          </a:xfrm>
        </p:spPr>
      </p:pic>
    </p:spTree>
    <p:extLst>
      <p:ext uri="{BB962C8B-B14F-4D97-AF65-F5344CB8AC3E}">
        <p14:creationId xmlns:p14="http://schemas.microsoft.com/office/powerpoint/2010/main" val="191645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82869"/>
            <a:ext cx="10304353" cy="5108028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est un sous-ensemble de </a:t>
            </a:r>
            <a:r>
              <a:rPr lang="fr-FR" dirty="0" err="1"/>
              <a:t>l’ia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968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28C-5AFB-4849-8F10-8763492E8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1" y="882869"/>
            <a:ext cx="10304353" cy="5108028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est un sous-ensemble de </a:t>
            </a:r>
            <a:r>
              <a:rPr lang="fr-FR" dirty="0" err="1"/>
              <a:t>l’ia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Permet de s’attaquer a des problèmes trop complexes à résoudre pour l’homme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6658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{14432D39-C35F-E448-8683-2DA3FDC84476}tf10001063</Template>
  <TotalTime>413</TotalTime>
  <Words>618</Words>
  <Application>Microsoft Macintosh PowerPoint</Application>
  <PresentationFormat>Grand écran</PresentationFormat>
  <Paragraphs>249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4" baseType="lpstr">
      <vt:lpstr>Andale Mono</vt:lpstr>
      <vt:lpstr>Arial</vt:lpstr>
      <vt:lpstr>Century Gothic</vt:lpstr>
      <vt:lpstr>Wingdings</vt:lpstr>
      <vt:lpstr>Maillage</vt:lpstr>
      <vt:lpstr>Intelligence artificielle</vt:lpstr>
      <vt:lpstr>sommaire</vt:lpstr>
      <vt:lpstr>Naissance de l’intelligence artificielle</vt:lpstr>
      <vt:lpstr>Naissance de l’intelligence artificielle</vt:lpstr>
      <vt:lpstr>Naissance de l’intelligence artificielle</vt:lpstr>
      <vt:lpstr>Naissance de l’intelligence artificielle</vt:lpstr>
      <vt:lpstr>Le machine learning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Deep learning</vt:lpstr>
      <vt:lpstr>Quand ?</vt:lpstr>
      <vt:lpstr>Présentation PowerPoint</vt:lpstr>
      <vt:lpstr>Comment ça marche ?</vt:lpstr>
      <vt:lpstr>Comment ça marche ?</vt:lpstr>
      <vt:lpstr>Présentation PowerPoint</vt:lpstr>
      <vt:lpstr>Présentation PowerPoint</vt:lpstr>
      <vt:lpstr>Présentation PowerPoint</vt:lpstr>
      <vt:lpstr>Présentation PowerPoint</vt:lpstr>
      <vt:lpstr>Comment s’activent les neurones artificiels ?</vt:lpstr>
      <vt:lpstr>Présentation PowerPoint</vt:lpstr>
      <vt:lpstr>Exemple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Entraînement du réseau neuronal</vt:lpstr>
      <vt:lpstr>Présentation PowerPoint</vt:lpstr>
      <vt:lpstr>Présentation PowerPoint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 artificielle</dc:title>
  <dc:creator>Microsoft Office User</dc:creator>
  <cp:lastModifiedBy>Microsoft Office User</cp:lastModifiedBy>
  <cp:revision>29</cp:revision>
  <dcterms:created xsi:type="dcterms:W3CDTF">2020-10-25T16:56:10Z</dcterms:created>
  <dcterms:modified xsi:type="dcterms:W3CDTF">2020-10-27T21:27:35Z</dcterms:modified>
</cp:coreProperties>
</file>